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rimson Pro" panose="020B0604020202020204" charset="0"/>
      <p:regular r:id="rId11"/>
    </p:embeddedFont>
    <p:embeddedFont>
      <p:font typeface="Crimson Pro Bold" panose="020B0604020202020204" charset="0"/>
      <p:regular r:id="rId12"/>
    </p:embeddedFont>
    <p:embeddedFont>
      <p:font typeface="Sugo Classic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50691" y="1295400"/>
            <a:ext cx="14228491" cy="407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0"/>
              </a:lnSpc>
            </a:pPr>
            <a:r>
              <a:rPr lang="en-US" sz="100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Penerapan</a:t>
            </a:r>
            <a:r>
              <a:rPr lang="en-US" sz="10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Akuntansi</a:t>
            </a:r>
            <a:r>
              <a:rPr lang="en-US" sz="10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dalam</a:t>
            </a:r>
            <a:r>
              <a:rPr lang="en-US" sz="10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Pengelolaan</a:t>
            </a:r>
            <a:r>
              <a:rPr lang="en-US" sz="10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Keuangan</a:t>
            </a:r>
            <a:r>
              <a:rPr lang="en-US" sz="10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Pondok</a:t>
            </a:r>
            <a:r>
              <a:rPr lang="en-US" sz="10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Pesantren</a:t>
            </a:r>
            <a:r>
              <a:rPr lang="en-US" sz="10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Asshodiqiyah</a:t>
            </a:r>
            <a:r>
              <a:rPr lang="en-US" sz="10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Semarang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73142" y="5247514"/>
            <a:ext cx="5941715" cy="84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By Wulan Budi Astuti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12824" y="4832136"/>
            <a:ext cx="3653151" cy="6381050"/>
          </a:xfrm>
          <a:custGeom>
            <a:avLst/>
            <a:gdLst/>
            <a:ahLst/>
            <a:cxnLst/>
            <a:rect l="l" t="t" r="r" b="b"/>
            <a:pathLst>
              <a:path w="3653151" h="6381050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7880" y="8252132"/>
            <a:ext cx="3622518" cy="3513843"/>
          </a:xfrm>
          <a:custGeom>
            <a:avLst/>
            <a:gdLst/>
            <a:ahLst/>
            <a:cxnLst/>
            <a:rect l="l" t="t" r="r" b="b"/>
            <a:pathLst>
              <a:path w="3622518" h="3513843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12768" y="2640286"/>
            <a:ext cx="13860379" cy="8229600"/>
          </a:xfrm>
          <a:custGeom>
            <a:avLst/>
            <a:gdLst/>
            <a:ahLst/>
            <a:cxnLst/>
            <a:rect l="l" t="t" r="r" b="b"/>
            <a:pathLst>
              <a:path w="13860379" h="8229600">
                <a:moveTo>
                  <a:pt x="0" y="0"/>
                </a:moveTo>
                <a:lnTo>
                  <a:pt x="13860379" y="0"/>
                </a:lnTo>
                <a:lnTo>
                  <a:pt x="13860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65143" y="609600"/>
            <a:ext cx="13049309" cy="184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Latar Belakang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4668" y="3164029"/>
            <a:ext cx="12773963" cy="584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3966" lvl="1" indent="-451983" algn="just">
              <a:lnSpc>
                <a:spcPts val="4605"/>
              </a:lnSpc>
              <a:buFont typeface="Arial"/>
              <a:buChar char="•"/>
            </a:pPr>
            <a:r>
              <a:rPr lang="en-US" sz="418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Pesantren berperan penting dalam pendidikan dan ekonomi umat</a:t>
            </a:r>
          </a:p>
          <a:p>
            <a:pPr marL="903966" lvl="1" indent="-451983" algn="just">
              <a:lnSpc>
                <a:spcPts val="4605"/>
              </a:lnSpc>
              <a:buFont typeface="Arial"/>
              <a:buChar char="•"/>
            </a:pPr>
            <a:r>
              <a:rPr lang="en-US" sz="418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Pengelolaan keuangan belum profesional karena keterbatasan SDM</a:t>
            </a:r>
          </a:p>
          <a:p>
            <a:pPr marL="903966" lvl="1" indent="-451983" algn="just">
              <a:lnSpc>
                <a:spcPts val="4605"/>
              </a:lnSpc>
              <a:buFont typeface="Arial"/>
              <a:buChar char="•"/>
            </a:pPr>
            <a:r>
              <a:rPr lang="en-US" sz="418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Minimnya sistem akuntansi berdampak pada transparansi dana</a:t>
            </a:r>
          </a:p>
          <a:p>
            <a:pPr marL="903966" lvl="1" indent="-451983" algn="just">
              <a:lnSpc>
                <a:spcPts val="4605"/>
              </a:lnSpc>
              <a:buFont typeface="Arial"/>
              <a:buChar char="•"/>
            </a:pPr>
            <a:r>
              <a:rPr lang="en-US" sz="418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IAI merilis Pedoman Akuntansi Pesantren untuk entitas nirlaba</a:t>
            </a:r>
          </a:p>
          <a:p>
            <a:pPr marL="903966" lvl="1" indent="-451983" algn="just">
              <a:lnSpc>
                <a:spcPts val="4605"/>
              </a:lnSpc>
              <a:buFont typeface="Arial"/>
              <a:buChar char="•"/>
            </a:pPr>
            <a:r>
              <a:rPr lang="en-US" sz="418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Tantangan: kurangnya sosialisasi dan pelatihan akuntansi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8063" y="1489125"/>
            <a:ext cx="13049309" cy="183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Tujuan &amp; Manfaat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9967" y="4258063"/>
            <a:ext cx="7819763" cy="454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1"/>
              </a:lnSpc>
            </a:pPr>
            <a:r>
              <a:rPr lang="en-US" sz="2900" b="1" u="sng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Tujuan</a:t>
            </a:r>
          </a:p>
          <a:p>
            <a:pPr marL="626111" lvl="1" indent="-313055" algn="just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Tingkatkan pemahaman akuntansi di lingkungan pesantren.</a:t>
            </a:r>
          </a:p>
          <a:p>
            <a:pPr marL="626111" lvl="1" indent="-313055" algn="just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Sosialisasi Pedoman Akuntansi IAI.</a:t>
            </a:r>
          </a:p>
          <a:p>
            <a:pPr marL="626111" lvl="1" indent="-313055" algn="just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Pelatihan teknis pencatatan dan laporan keuangan.</a:t>
            </a:r>
          </a:p>
          <a:p>
            <a:pPr marL="626111" lvl="1" indent="-313055" algn="just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Pendampingan penerapan akuntansi dasar.</a:t>
            </a:r>
          </a:p>
          <a:p>
            <a:pPr marL="626111" lvl="1" indent="-313055" algn="just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Bangun budaya tata kelola keuangan pesantren.</a:t>
            </a:r>
          </a:p>
          <a:p>
            <a:pPr algn="just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94364" y="4258063"/>
            <a:ext cx="7443686" cy="454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1"/>
              </a:lnSpc>
            </a:pPr>
            <a:r>
              <a:rPr lang="en-US" sz="2900" b="1" u="sng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Manfaat</a:t>
            </a:r>
          </a:p>
          <a:p>
            <a:pPr marL="626111" lvl="1" indent="-313055" algn="just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Transparansi &amp; akuntabilitas dana pesantren meningkat.</a:t>
            </a:r>
          </a:p>
          <a:p>
            <a:pPr marL="626111" lvl="1" indent="-313055" algn="just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Santri belajar manajemen keuangan berbasis syariah.</a:t>
            </a:r>
          </a:p>
          <a:p>
            <a:pPr marL="626111" lvl="1" indent="-313055" algn="just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Pemberdayaan ekonomi pesantren &amp; masyarakat sekitar.</a:t>
            </a:r>
          </a:p>
          <a:p>
            <a:pPr marL="626111" lvl="1" indent="-313055" algn="just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Model studi bagi akademisi dan peneliti.</a:t>
            </a:r>
          </a:p>
          <a:p>
            <a:pPr algn="just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02757" y="1634834"/>
            <a:ext cx="8285243" cy="8767453"/>
          </a:xfrm>
          <a:custGeom>
            <a:avLst/>
            <a:gdLst/>
            <a:ahLst/>
            <a:cxnLst/>
            <a:rect l="l" t="t" r="r" b="b"/>
            <a:pathLst>
              <a:path w="8285243" h="8767453">
                <a:moveTo>
                  <a:pt x="0" y="0"/>
                </a:moveTo>
                <a:lnTo>
                  <a:pt x="8285243" y="0"/>
                </a:lnTo>
                <a:lnTo>
                  <a:pt x="8285243" y="8767453"/>
                </a:lnTo>
                <a:lnTo>
                  <a:pt x="0" y="876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19345" y="986847"/>
            <a:ext cx="13049309" cy="183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Profil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299617" y="3146964"/>
            <a:ext cx="5935392" cy="5702632"/>
          </a:xfrm>
          <a:custGeom>
            <a:avLst/>
            <a:gdLst/>
            <a:ahLst/>
            <a:cxnLst/>
            <a:rect l="l" t="t" r="r" b="b"/>
            <a:pathLst>
              <a:path w="5935392" h="5702632">
                <a:moveTo>
                  <a:pt x="0" y="0"/>
                </a:moveTo>
                <a:lnTo>
                  <a:pt x="5935393" y="0"/>
                </a:lnTo>
                <a:lnTo>
                  <a:pt x="5935393" y="5702632"/>
                </a:lnTo>
                <a:lnTo>
                  <a:pt x="0" y="57026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2299" t="-52142" r="-130432" b="-51529"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466B4B-7E6F-5F73-6F09-4B808E30E9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562600"/>
            <a:ext cx="8686800" cy="5067300"/>
          </a:xfrm>
          <a:prstGeom prst="rect">
            <a:avLst/>
          </a:prstGeom>
        </p:spPr>
      </p:pic>
      <p:graphicFrame>
        <p:nvGraphicFramePr>
          <p:cNvPr id="15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98890"/>
              </p:ext>
            </p:extLst>
          </p:nvPr>
        </p:nvGraphicFramePr>
        <p:xfrm>
          <a:off x="1268824" y="2933700"/>
          <a:ext cx="9856376" cy="3949931"/>
        </p:xfrm>
        <a:graphic>
          <a:graphicData uri="http://schemas.openxmlformats.org/drawingml/2006/table">
            <a:tbl>
              <a:tblPr/>
              <a:tblGrid>
                <a:gridCol w="2770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9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8210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Nama Pondok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rimson Pro Bold"/>
                          <a:ea typeface="Crimson Pro Bold"/>
                          <a:cs typeface="Crimson Pro Bold"/>
                          <a:sym typeface="Crimson Pro Bold"/>
                        </a:rPr>
                        <a:t>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rimson Pro Bold"/>
                          <a:ea typeface="Crimson Pro Bold"/>
                          <a:cs typeface="Crimson Pro Bold"/>
                          <a:sym typeface="Crimson Pro Bold"/>
                        </a:rPr>
                        <a:t>Pondok Pesantren Asshodiqiyah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210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Nama Pimpinan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KH. Shodiq Hamzah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2107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Alamat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Jl. Sawah Besar Timur No.99,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Kaligawe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,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Kec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.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Gayamsari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, Kota Semarang, Jawa Tengah 50164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404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Tahun Pendirian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rimson Pro"/>
                          <a:ea typeface="Crimson Pro"/>
                          <a:cs typeface="Crimson Pro"/>
                          <a:sym typeface="Crimson Pro"/>
                        </a:rPr>
                        <a:t>2010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Freeform 8"/>
          <p:cNvSpPr/>
          <p:nvPr/>
        </p:nvSpPr>
        <p:spPr>
          <a:xfrm rot="2832358">
            <a:off x="8416690" y="6221605"/>
            <a:ext cx="1977532" cy="4114800"/>
          </a:xfrm>
          <a:custGeom>
            <a:avLst/>
            <a:gdLst/>
            <a:ahLst/>
            <a:cxnLst/>
            <a:rect l="l" t="t" r="r" b="b"/>
            <a:pathLst>
              <a:path w="1977532" h="4114800">
                <a:moveTo>
                  <a:pt x="0" y="0"/>
                </a:moveTo>
                <a:lnTo>
                  <a:pt x="1977532" y="0"/>
                </a:lnTo>
                <a:lnTo>
                  <a:pt x="19775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8063" y="1489125"/>
            <a:ext cx="13049309" cy="183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Profil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02540" y="3796773"/>
            <a:ext cx="6357852" cy="523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Yayasan Pondok Pesantren Asshodiqiyah Semarang didirikan secara resmi melalui Akta Notaris No. 10 pada tanggal 14 September 1998 oleh KH. Shodiq Hamzah. Dengan luas tanah ± 3 hektar, yayasan ini bergerak di bidang sosial keagamaan, pendidikan, dakwah, bimbingan haji dan umrah, serta berbagai kegiatan yang menunjang pembangunan masyarakat.</a:t>
            </a: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32910" y="3618614"/>
            <a:ext cx="7029807" cy="555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3"/>
              </a:lnSpc>
            </a:pPr>
            <a:r>
              <a:rPr lang="en-US" sz="1995" b="1" u="sng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VISI</a:t>
            </a:r>
            <a:r>
              <a:rPr lang="en-US" sz="199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: </a:t>
            </a:r>
          </a:p>
          <a:p>
            <a:pPr algn="ctr">
              <a:lnSpc>
                <a:spcPts val="2773"/>
              </a:lnSpc>
            </a:pPr>
            <a:r>
              <a:rPr lang="en-US" sz="199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Membentuk pribadi santri yang mulia, cerdas, berkarakter ahlusunnah wal jama’ah. </a:t>
            </a:r>
          </a:p>
          <a:p>
            <a:pPr algn="just">
              <a:lnSpc>
                <a:spcPts val="2773"/>
              </a:lnSpc>
            </a:pPr>
            <a:r>
              <a:rPr lang="en-US" sz="1995" b="1" u="sng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MISI </a:t>
            </a:r>
            <a:r>
              <a:rPr lang="en-US" sz="199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 </a:t>
            </a:r>
          </a:p>
          <a:p>
            <a:pPr marL="430842" lvl="1" indent="-215421" algn="just">
              <a:lnSpc>
                <a:spcPts val="2773"/>
              </a:lnSpc>
              <a:buAutoNum type="arabicPeriod"/>
            </a:pPr>
            <a:r>
              <a:rPr lang="en-US" sz="199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Membentuk pribadi santri yang mulia dan berkepribadian luhur berdasarkan keimanan, ketaqwaan, akhlakul karimah, dan nilai-nilai keagamaan. </a:t>
            </a:r>
          </a:p>
          <a:p>
            <a:pPr marL="430842" lvl="1" indent="-215421" algn="just">
              <a:lnSpc>
                <a:spcPts val="2773"/>
              </a:lnSpc>
              <a:buAutoNum type="arabicPeriod"/>
            </a:pPr>
            <a:r>
              <a:rPr lang="en-US" sz="199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Mengembangkan potensi intelektual dan kemampuan santri untuk membentuk pribadi yang cerdas, unggul dalam menciptakan, mengembangkan, serta memanfaatkan ilmu dan terknologi sebagai wujud pengabdian kepada Allah SWT dan Rasulullah SAW. </a:t>
            </a:r>
          </a:p>
          <a:p>
            <a:pPr marL="430842" lvl="1" indent="-215421" algn="just">
              <a:lnSpc>
                <a:spcPts val="2773"/>
              </a:lnSpc>
              <a:buAutoNum type="arabicPeriod"/>
            </a:pPr>
            <a:r>
              <a:rPr lang="en-US" sz="199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Membangun karakter santri dengan wawasan ahlu sunnah wal jama’ah berpegang teguh pada al-Qur’an dan sunnah nabi dalam pengabdian kehidupan bermasyarakat, berbangsa, dan bernegara.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9345" y="571500"/>
            <a:ext cx="13049309" cy="183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dirty="0" err="1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Pelaksanaan</a:t>
            </a:r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59821" y="2400300"/>
            <a:ext cx="2962231" cy="84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5"/>
              </a:lnSpc>
            </a:pPr>
            <a:r>
              <a:rPr lang="en-US" sz="4889" b="1" dirty="0" err="1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Kegiatan</a:t>
            </a:r>
            <a:endParaRPr lang="en-US" sz="4889" b="1" dirty="0">
              <a:solidFill>
                <a:srgbClr val="141619"/>
              </a:solidFill>
              <a:latin typeface="Crimson Pro Bold"/>
              <a:ea typeface="Crimson Pro Bold"/>
              <a:cs typeface="Crimson Pro Bold"/>
              <a:sym typeface="Crimson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23901" y="3145012"/>
            <a:ext cx="4434518" cy="84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5"/>
              </a:lnSpc>
            </a:pPr>
            <a:r>
              <a:rPr lang="en-US" sz="4889" b="1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Output</a:t>
            </a:r>
          </a:p>
        </p:txBody>
      </p:sp>
      <p:sp>
        <p:nvSpPr>
          <p:cNvPr id="8" name="Freeform 8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404F83-757B-AE33-5285-7C7EE2573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48300"/>
            <a:ext cx="7620001" cy="4876801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2859821" y="3353427"/>
            <a:ext cx="7198579" cy="403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Sosialisasi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pentingnya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akuntansi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di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pesantren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Workshop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Pedoman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Akuntansi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IAI.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Pelatihan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teknis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pencatatan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&amp;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pelaporan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Pendampingan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implementasi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sistem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akuntansi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Pembentukan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budaya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tata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kelola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keuangan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031"/>
              </a:lnSpc>
            </a:pPr>
            <a:endParaRPr lang="en-US" sz="29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0323901" y="4098139"/>
            <a:ext cx="7198579" cy="454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Sistem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pencatatan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keuangan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sederhana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diterapkan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Laporan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keuangan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: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posisi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keuangan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aktivitas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,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arus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kas.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Santri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dan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pengurus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memahami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prinsip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dasar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akuntansi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Transparansi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&amp;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akuntabilitas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meningkat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signifikan</a:t>
            </a: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.</a:t>
            </a:r>
          </a:p>
          <a:p>
            <a:pPr algn="l">
              <a:lnSpc>
                <a:spcPts val="4031"/>
              </a:lnSpc>
            </a:pPr>
            <a:endParaRPr lang="en-US" sz="29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19345" y="1086722"/>
            <a:ext cx="13049309" cy="183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Analisis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00E16E-FBB4-01B8-85FC-46B4BD49D3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3100"/>
            <a:ext cx="5955395" cy="4466546"/>
          </a:xfrm>
          <a:prstGeom prst="rect">
            <a:avLst/>
          </a:prstGeom>
        </p:spPr>
      </p:pic>
      <p:sp>
        <p:nvSpPr>
          <p:cNvPr id="11" name="Freeform 6"/>
          <p:cNvSpPr/>
          <p:nvPr/>
        </p:nvSpPr>
        <p:spPr>
          <a:xfrm>
            <a:off x="2472064" y="3162300"/>
            <a:ext cx="13343872" cy="4609701"/>
          </a:xfrm>
          <a:custGeom>
            <a:avLst/>
            <a:gdLst/>
            <a:ahLst/>
            <a:cxnLst/>
            <a:rect l="l" t="t" r="r" b="b"/>
            <a:pathLst>
              <a:path w="13343872" h="4609701">
                <a:moveTo>
                  <a:pt x="0" y="0"/>
                </a:moveTo>
                <a:lnTo>
                  <a:pt x="13343872" y="0"/>
                </a:lnTo>
                <a:lnTo>
                  <a:pt x="13343872" y="4609701"/>
                </a:lnTo>
                <a:lnTo>
                  <a:pt x="0" y="46097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8"/>
          <p:cNvSpPr txBox="1"/>
          <p:nvPr/>
        </p:nvSpPr>
        <p:spPr>
          <a:xfrm>
            <a:off x="2619345" y="3898720"/>
            <a:ext cx="12818059" cy="257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6" lvl="1" indent="-399413" algn="just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Pemahaman akuntansi meningkat di kalangan pengurus.</a:t>
            </a:r>
          </a:p>
          <a:p>
            <a:pPr marL="798826" lvl="1" indent="-399413" algn="just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Masih ada keterbatasan SDM dan alat bantu (software).</a:t>
            </a:r>
          </a:p>
          <a:p>
            <a:pPr marL="798826" lvl="1" indent="-399413" algn="just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Dibutuhkan pelatihan lanjutan &amp; sistem berbasis teknologi.</a:t>
            </a:r>
          </a:p>
          <a:p>
            <a:pPr marL="798826" lvl="1" indent="-399413" algn="just">
              <a:lnSpc>
                <a:spcPts val="5142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Rekomendasi: pendampingan berkelanjutan &amp; penguatan SDM.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72162" y="1521212"/>
            <a:ext cx="13665548" cy="8011428"/>
          </a:xfrm>
          <a:custGeom>
            <a:avLst/>
            <a:gdLst/>
            <a:ahLst/>
            <a:cxnLst/>
            <a:rect l="l" t="t" r="r" b="b"/>
            <a:pathLst>
              <a:path w="13665548" h="8011428">
                <a:moveTo>
                  <a:pt x="0" y="0"/>
                </a:moveTo>
                <a:lnTo>
                  <a:pt x="13665548" y="0"/>
                </a:lnTo>
                <a:lnTo>
                  <a:pt x="13665548" y="8011428"/>
                </a:lnTo>
                <a:lnTo>
                  <a:pt x="0" y="8011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19345" y="761868"/>
            <a:ext cx="13049309" cy="184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Kesimpulan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4684" y="3116404"/>
            <a:ext cx="12018632" cy="524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4987" lvl="1" indent="-462493" algn="just">
              <a:lnSpc>
                <a:spcPts val="5955"/>
              </a:lnSpc>
              <a:buFont typeface="Arial"/>
              <a:buChar char="•"/>
            </a:pPr>
            <a:r>
              <a:rPr lang="en-US" sz="42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Akuntansi pesantren penting untuk tata kelola profesional.</a:t>
            </a:r>
          </a:p>
          <a:p>
            <a:pPr marL="924987" lvl="1" indent="-462493" algn="just">
              <a:lnSpc>
                <a:spcPts val="5955"/>
              </a:lnSpc>
              <a:buFont typeface="Arial"/>
              <a:buChar char="•"/>
            </a:pPr>
            <a:r>
              <a:rPr lang="en-US" sz="42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Penerapan pedoman IAI bantu transparansi keuangan.</a:t>
            </a:r>
          </a:p>
          <a:p>
            <a:pPr marL="924987" lvl="1" indent="-462493" algn="just">
              <a:lnSpc>
                <a:spcPts val="5955"/>
              </a:lnSpc>
              <a:buFont typeface="Arial"/>
              <a:buChar char="•"/>
            </a:pPr>
            <a:r>
              <a:rPr lang="en-US" sz="42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Perlu pelatihan lanjutan dan teknologi pendukung.</a:t>
            </a:r>
          </a:p>
          <a:p>
            <a:pPr marL="924987" lvl="1" indent="-462493" algn="just">
              <a:lnSpc>
                <a:spcPts val="5955"/>
              </a:lnSpc>
              <a:buFont typeface="Arial"/>
              <a:buChar char="•"/>
            </a:pPr>
            <a:r>
              <a:rPr lang="en-US" sz="42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Bangun budaya akuntabilitas untuk keberlanjutan pesantren.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0927" y="1445946"/>
            <a:ext cx="13266145" cy="36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 </a:t>
            </a:r>
          </a:p>
        </p:txBody>
      </p:sp>
      <p:sp>
        <p:nvSpPr>
          <p:cNvPr id="4" name="Freeform 4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441</Words>
  <Application>Microsoft Office PowerPoint</Application>
  <PresentationFormat>Custom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Sugo Classic</vt:lpstr>
      <vt:lpstr>Crimson Pro</vt:lpstr>
      <vt:lpstr>Arial</vt:lpstr>
      <vt:lpstr>Crimson Pro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Black Modern Watercolor Presentation</dc:title>
  <cp:lastModifiedBy>Wulan Budi Astuti</cp:lastModifiedBy>
  <cp:revision>3</cp:revision>
  <dcterms:created xsi:type="dcterms:W3CDTF">2006-08-16T00:00:00Z</dcterms:created>
  <dcterms:modified xsi:type="dcterms:W3CDTF">2025-06-07T18:27:05Z</dcterms:modified>
  <dc:identifier>DAGnAWRbKtQ</dc:identifier>
</cp:coreProperties>
</file>